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6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0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1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8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5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8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7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0438D-9A89-4E51-9AD5-7125A6EE89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5CA4-0AAA-475B-B60E-FADA4D1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Unit </a:t>
            </a:r>
            <a:r>
              <a:rPr lang="en-US" sz="6000" b="1" dirty="0" smtClean="0"/>
              <a:t>Four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9. Inflict</a:t>
            </a:r>
            <a:r>
              <a:rPr lang="en-US" sz="3200" dirty="0" smtClean="0"/>
              <a:t>: to give or cause something unpleasant, impose, deal out, visit upon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721464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616200"/>
            <a:ext cx="3810000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34163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Despite all the jokes, doctors do not like to </a:t>
            </a:r>
            <a:r>
              <a:rPr lang="en-US" sz="2400" b="1" dirty="0" smtClean="0">
                <a:solidFill>
                  <a:srgbClr val="0000FF"/>
                </a:solidFill>
              </a:rPr>
              <a:t>inflict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pain on their patients.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9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358900"/>
          </a:xfrm>
        </p:spPr>
        <p:txBody>
          <a:bodyPr/>
          <a:lstStyle/>
          <a:p>
            <a:r>
              <a:rPr lang="en-US" sz="3200" b="1" dirty="0" smtClean="0"/>
              <a:t>10. Malignant</a:t>
            </a:r>
            <a:r>
              <a:rPr lang="en-US" sz="3200" dirty="0" smtClean="0"/>
              <a:t>: deadly, extremely harmful, lethal, evil; spiteful, malicious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06500" y="3035300"/>
            <a:ext cx="575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Much to the patient’s relief, the X ray revealed no </a:t>
            </a:r>
            <a:r>
              <a:rPr lang="en-US" sz="2400" b="1" dirty="0" smtClean="0">
                <a:solidFill>
                  <a:srgbClr val="0000FF"/>
                </a:solidFill>
              </a:rPr>
              <a:t>malignant</a:t>
            </a:r>
            <a:r>
              <a:rPr lang="en-US" sz="2400" dirty="0" smtClean="0"/>
              <a:t> growth.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64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587500"/>
          </a:xfrm>
        </p:spPr>
        <p:txBody>
          <a:bodyPr/>
          <a:lstStyle/>
          <a:p>
            <a:r>
              <a:rPr lang="en-US" sz="3200" b="1" dirty="0" smtClean="0"/>
              <a:t>11. Mortify</a:t>
            </a:r>
            <a:r>
              <a:rPr lang="en-US" sz="3200" dirty="0" smtClean="0"/>
              <a:t>: to hurt someone’s feelings deeply; to cause embarrassment or humiliation; humiliate, embarrass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96064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3141978"/>
            <a:ext cx="5600701" cy="3360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500" y="3141978"/>
            <a:ext cx="3111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teacher was </a:t>
            </a:r>
            <a:r>
              <a:rPr lang="en-US" sz="2400" b="1" dirty="0" smtClean="0">
                <a:solidFill>
                  <a:srgbClr val="0000FF"/>
                </a:solidFill>
              </a:rPr>
              <a:t>mortified</a:t>
            </a:r>
            <a:r>
              <a:rPr lang="en-US" sz="2400" dirty="0" smtClean="0"/>
              <a:t> by the students’ childish behavior on the field trip.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60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2006600"/>
          </a:xfrm>
        </p:spPr>
        <p:txBody>
          <a:bodyPr/>
          <a:lstStyle/>
          <a:p>
            <a:r>
              <a:rPr lang="en-US" sz="3000" b="1" dirty="0" smtClean="0"/>
              <a:t>12. Orthodox</a:t>
            </a:r>
            <a:r>
              <a:rPr lang="en-US" sz="3000" dirty="0" smtClean="0"/>
              <a:t>: in agreement with established or generally accepted beliefs or ways of doing things; traditional, customary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921000"/>
            <a:ext cx="3843867" cy="288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999" y="5771971"/>
            <a:ext cx="403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may see St. John’s </a:t>
            </a:r>
            <a:r>
              <a:rPr lang="en-US" dirty="0" err="1" smtClean="0"/>
              <a:t>Ukranian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Orthodox</a:t>
            </a:r>
            <a:r>
              <a:rPr lang="en-US" dirty="0" smtClean="0"/>
              <a:t> Church when you drive to the Oakdale Mall.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41900" y="2667000"/>
            <a:ext cx="410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principal, who believes in proven teaching methods, takes an </a:t>
            </a:r>
            <a:r>
              <a:rPr lang="en-US" sz="2400" b="1" dirty="0" smtClean="0">
                <a:solidFill>
                  <a:srgbClr val="0000FF"/>
                </a:solidFill>
              </a:rPr>
              <a:t>orthodox</a:t>
            </a:r>
            <a:r>
              <a:rPr lang="en-US" sz="2400" dirty="0" smtClean="0"/>
              <a:t> approach to education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01" y="1625600"/>
            <a:ext cx="38862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13. Procure</a:t>
            </a:r>
            <a:r>
              <a:rPr lang="en-US" sz="3200" dirty="0" smtClean="0"/>
              <a:t>: to obtain through special effort; to bring about; gain, acquire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83364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37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698500"/>
          </a:xfrm>
        </p:spPr>
        <p:txBody>
          <a:bodyPr/>
          <a:lstStyle/>
          <a:p>
            <a:r>
              <a:rPr lang="en-US" sz="3200" b="1" dirty="0" smtClean="0"/>
              <a:t>14. Scurry</a:t>
            </a:r>
            <a:r>
              <a:rPr lang="en-US" sz="3200" dirty="0" smtClean="0"/>
              <a:t>: to run quickly, scamper, hurry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70664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428621"/>
            <a:ext cx="3225800" cy="2435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299" y="2692400"/>
            <a:ext cx="4085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reappearance </a:t>
            </a:r>
            <a:r>
              <a:rPr lang="en-US" sz="2400" dirty="0" smtClean="0"/>
              <a:t>of the </a:t>
            </a:r>
            <a:r>
              <a:rPr lang="en-US" sz="2400" dirty="0" smtClean="0"/>
              <a:t>teacher caused the students in the class to </a:t>
            </a:r>
            <a:r>
              <a:rPr lang="en-US" sz="2400" b="1" dirty="0" smtClean="0">
                <a:solidFill>
                  <a:srgbClr val="0000FF"/>
                </a:solidFill>
              </a:rPr>
              <a:t>scurry</a:t>
            </a:r>
            <a:r>
              <a:rPr lang="en-US" sz="2400" dirty="0" smtClean="0"/>
              <a:t> back to their seats.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9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15. Sodden</a:t>
            </a:r>
            <a:r>
              <a:rPr lang="en-US" sz="3200" dirty="0" smtClean="0"/>
              <a:t>: soaked with liquid or moisture, drenched; dull, expressionless</a:t>
            </a:r>
            <a:r>
              <a:rPr lang="en-US" sz="3200" dirty="0"/>
              <a:t>,</a:t>
            </a:r>
            <a:r>
              <a:rPr lang="en-US" sz="3200" dirty="0" smtClean="0"/>
              <a:t> spiritless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900"/>
            <a:ext cx="5240681" cy="336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0681" y="4297740"/>
            <a:ext cx="381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at once, and with much loud honking, the flock of geese rose from the </a:t>
            </a:r>
            <a:r>
              <a:rPr lang="en-US" sz="2400" b="1" dirty="0" smtClean="0">
                <a:solidFill>
                  <a:srgbClr val="0000FF"/>
                </a:solidFill>
              </a:rPr>
              <a:t>sodden</a:t>
            </a:r>
            <a:r>
              <a:rPr lang="en-US" sz="2400" dirty="0" smtClean="0"/>
              <a:t> marshlands.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08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72585"/>
            <a:ext cx="6508377" cy="1180015"/>
          </a:xfrm>
        </p:spPr>
        <p:txBody>
          <a:bodyPr/>
          <a:lstStyle/>
          <a:p>
            <a:r>
              <a:rPr lang="en-US" sz="3200" b="1" dirty="0" smtClean="0"/>
              <a:t>16. Spirited</a:t>
            </a:r>
            <a:r>
              <a:rPr lang="en-US" sz="3200" dirty="0" smtClean="0"/>
              <a:t>: full of life and vigor; courageous, lively, animated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48" y="2667000"/>
            <a:ext cx="4445000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2717800"/>
            <a:ext cx="3517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teams put up a </a:t>
            </a:r>
            <a:r>
              <a:rPr lang="en-US" sz="2400" b="1" dirty="0" smtClean="0">
                <a:solidFill>
                  <a:srgbClr val="0000FF"/>
                </a:solidFill>
              </a:rPr>
              <a:t>spirited</a:t>
            </a:r>
            <a:r>
              <a:rPr lang="en-US" sz="2400" dirty="0" smtClean="0"/>
              <a:t> fight to win the rugby match.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04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2044700"/>
          </a:xfrm>
        </p:spPr>
        <p:txBody>
          <a:bodyPr/>
          <a:lstStyle/>
          <a:p>
            <a:r>
              <a:rPr lang="en-US" sz="3000" b="1" dirty="0" smtClean="0"/>
              <a:t>17. Virtual</a:t>
            </a:r>
            <a:r>
              <a:rPr lang="en-US" sz="3000" dirty="0" smtClean="0"/>
              <a:t>: having a certain force or effect in fact but not in name; so close as to be equivalent to the real thing, functioning as, equivalent to 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238500"/>
            <a:ext cx="3810000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0400" y="3238500"/>
            <a:ext cx="370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military uses </a:t>
            </a:r>
            <a:r>
              <a:rPr lang="en-US" sz="2400" b="1" dirty="0" smtClean="0">
                <a:solidFill>
                  <a:srgbClr val="0000FF"/>
                </a:solidFill>
              </a:rPr>
              <a:t>virtual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reality technology to train personnel in such things as parachuting before soldiers do the real thing.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8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993900"/>
          </a:xfrm>
        </p:spPr>
        <p:txBody>
          <a:bodyPr/>
          <a:lstStyle/>
          <a:p>
            <a:r>
              <a:rPr lang="en-US" sz="3000" b="1" dirty="0" smtClean="0"/>
              <a:t>18. Void</a:t>
            </a:r>
            <a:r>
              <a:rPr lang="en-US" sz="3000" dirty="0" smtClean="0"/>
              <a:t>: </a:t>
            </a:r>
            <a:r>
              <a:rPr lang="en-US" sz="3000" b="1" dirty="0" smtClean="0">
                <a:solidFill>
                  <a:srgbClr val="0000FF"/>
                </a:solidFill>
              </a:rPr>
              <a:t>adj</a:t>
            </a:r>
            <a:r>
              <a:rPr lang="en-US" sz="3000" dirty="0" smtClean="0"/>
              <a:t>. </a:t>
            </a:r>
            <a:r>
              <a:rPr lang="en-US" sz="3000" u="sng" dirty="0" smtClean="0"/>
              <a:t>completely empty</a:t>
            </a:r>
            <a:r>
              <a:rPr lang="en-US" sz="3000" dirty="0" smtClean="0"/>
              <a:t>, vacant, bare; having no legal force or effect, invalid; </a:t>
            </a:r>
            <a:r>
              <a:rPr lang="en-US" sz="3000" b="1" dirty="0" smtClean="0">
                <a:solidFill>
                  <a:srgbClr val="0000FF"/>
                </a:solidFill>
              </a:rPr>
              <a:t>n.</a:t>
            </a:r>
            <a:r>
              <a:rPr lang="en-US" sz="3000" dirty="0" smtClean="0"/>
              <a:t> </a:t>
            </a:r>
            <a:r>
              <a:rPr lang="en-US" sz="3000" u="sng" dirty="0" smtClean="0"/>
              <a:t>empty</a:t>
            </a:r>
            <a:r>
              <a:rPr lang="en-US" sz="3000" dirty="0" smtClean="0"/>
              <a:t> or unfilled </a:t>
            </a:r>
            <a:r>
              <a:rPr lang="en-US" sz="3000" u="sng" dirty="0" smtClean="0"/>
              <a:t>space</a:t>
            </a:r>
            <a:r>
              <a:rPr lang="en-US" sz="3000" dirty="0" smtClean="0"/>
              <a:t>; </a:t>
            </a:r>
            <a:r>
              <a:rPr lang="en-US" sz="3000" b="1" dirty="0" smtClean="0">
                <a:solidFill>
                  <a:srgbClr val="0000FF"/>
                </a:solidFill>
              </a:rPr>
              <a:t>v. </a:t>
            </a:r>
            <a:r>
              <a:rPr lang="en-US" sz="3000" u="sng" dirty="0" smtClean="0"/>
              <a:t>to cancel </a:t>
            </a:r>
            <a:r>
              <a:rPr lang="en-US" sz="3000" dirty="0" smtClean="0"/>
              <a:t>or nullify 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368300"/>
            <a:ext cx="126218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Adjective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Noun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Verb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0700" y="3162300"/>
            <a:ext cx="619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thought that poem was completely void of sense. (adj.)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0700" y="4406900"/>
            <a:ext cx="593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Grandmother’s death left a great void in my grandfather’s life. (n.)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0700" y="57785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you know how to void a check? (v.)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03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1 Alliance</a:t>
            </a:r>
            <a:r>
              <a:rPr lang="en-US" sz="3200" dirty="0" smtClean="0"/>
              <a:t>: a joining together for some common purpose; pact, coalition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657964" y="914400"/>
            <a:ext cx="78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654300"/>
            <a:ext cx="4267200" cy="288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1899" y="2743200"/>
            <a:ext cx="3403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two nations formed an </a:t>
            </a:r>
            <a:r>
              <a:rPr lang="en-US" sz="2400" b="1" dirty="0" smtClean="0">
                <a:solidFill>
                  <a:srgbClr val="0000FF"/>
                </a:solidFill>
              </a:rPr>
              <a:t>alliance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to defend each other in case of attack.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2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6100"/>
            <a:ext cx="6807201" cy="1193800"/>
          </a:xfrm>
        </p:spPr>
        <p:txBody>
          <a:bodyPr/>
          <a:lstStyle/>
          <a:p>
            <a:r>
              <a:rPr lang="en-US" sz="3200" b="1" dirty="0" smtClean="0"/>
              <a:t>19. Wayward</a:t>
            </a:r>
            <a:r>
              <a:rPr lang="en-US" sz="3200" dirty="0" smtClean="0"/>
              <a:t>: disobedient, willful; unpredictable, capricious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08200"/>
            <a:ext cx="3949264" cy="427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2679700"/>
            <a:ext cx="3352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Keeping control of a </a:t>
            </a:r>
            <a:r>
              <a:rPr lang="en-US" sz="2400" b="1" dirty="0" smtClean="0">
                <a:solidFill>
                  <a:srgbClr val="0000FF"/>
                </a:solidFill>
              </a:rPr>
              <a:t>wayward</a:t>
            </a:r>
            <a:r>
              <a:rPr lang="en-US" sz="2400" dirty="0" smtClean="0"/>
              <a:t> child is no easy job!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4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600200"/>
          </a:xfrm>
        </p:spPr>
        <p:txBody>
          <a:bodyPr/>
          <a:lstStyle/>
          <a:p>
            <a:r>
              <a:rPr lang="en-US" sz="3200" b="1" dirty="0" smtClean="0"/>
              <a:t>20. Wince</a:t>
            </a:r>
            <a:r>
              <a:rPr lang="en-US" sz="3200" dirty="0" smtClean="0"/>
              <a:t>: </a:t>
            </a:r>
            <a:r>
              <a:rPr lang="en-US" sz="3200" b="1" dirty="0" smtClean="0">
                <a:solidFill>
                  <a:srgbClr val="0000FF"/>
                </a:solidFill>
              </a:rPr>
              <a:t>v. </a:t>
            </a:r>
            <a:r>
              <a:rPr lang="en-US" sz="3200" dirty="0" smtClean="0"/>
              <a:t>to draw back suddenly, as though in pain or fear, flinch, recoil; </a:t>
            </a:r>
            <a:r>
              <a:rPr lang="en-US" sz="3200" b="1" dirty="0" smtClean="0">
                <a:solidFill>
                  <a:srgbClr val="0000FF"/>
                </a:solidFill>
              </a:rPr>
              <a:t>n. </a:t>
            </a:r>
            <a:r>
              <a:rPr lang="en-US" sz="3200" dirty="0" smtClean="0"/>
              <a:t>the act of drawing back in this way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32564" y="610685"/>
            <a:ext cx="787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Verb</a:t>
            </a:r>
          </a:p>
          <a:p>
            <a:pPr algn="ctr"/>
            <a:r>
              <a:rPr lang="en-US" b="1" dirty="0" smtClean="0"/>
              <a:t>Or</a:t>
            </a:r>
          </a:p>
          <a:p>
            <a:pPr algn="ctr"/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743200"/>
            <a:ext cx="25908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4700" y="2794000"/>
            <a:ext cx="2806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bee sting made the child </a:t>
            </a:r>
            <a:r>
              <a:rPr lang="en-US" sz="2400" b="1" dirty="0" smtClean="0">
                <a:solidFill>
                  <a:srgbClr val="0000FF"/>
                </a:solidFill>
              </a:rPr>
              <a:t>wince</a:t>
            </a:r>
            <a:r>
              <a:rPr lang="en-US" sz="2400" dirty="0" smtClean="0"/>
              <a:t> in pain. (v.)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14700" y="4622800"/>
            <a:ext cx="368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patient’s </a:t>
            </a:r>
            <a:r>
              <a:rPr lang="en-US" sz="2400" b="1" dirty="0" smtClean="0">
                <a:solidFill>
                  <a:srgbClr val="0000FF"/>
                </a:solidFill>
              </a:rPr>
              <a:t>wince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told the doctor to press more gently. (n.)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3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00100"/>
            <a:ext cx="6794501" cy="10033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2. Bewilder</a:t>
            </a:r>
            <a:r>
              <a:rPr lang="en-US" sz="3200" dirty="0" smtClean="0"/>
              <a:t>: to puzzle completely, confuse, baffle, perplex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83364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76" y="1917700"/>
            <a:ext cx="3175000" cy="238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6600" y="4470400"/>
            <a:ext cx="4762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teacher continues to bewilder her students by giving </a:t>
            </a:r>
            <a:r>
              <a:rPr lang="en-US" sz="2400" b="1" dirty="0" smtClean="0">
                <a:solidFill>
                  <a:srgbClr val="0000FF"/>
                </a:solidFill>
              </a:rPr>
              <a:t>contradictory</a:t>
            </a:r>
            <a:r>
              <a:rPr lang="en-US" sz="2400" dirty="0" smtClean="0"/>
              <a:t> directions.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76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7239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3. Buffoon</a:t>
            </a:r>
            <a:r>
              <a:rPr lang="en-US" sz="3200" dirty="0" smtClean="0"/>
              <a:t>: a clown; a coarse, stupid person, fool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45264" y="914400"/>
            <a:ext cx="78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Noun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752600"/>
            <a:ext cx="3175000" cy="461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9401" y="4191000"/>
            <a:ext cx="4254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students think that they need to play the </a:t>
            </a:r>
            <a:r>
              <a:rPr lang="en-US" sz="2400" b="1" dirty="0" smtClean="0">
                <a:solidFill>
                  <a:srgbClr val="0000FF"/>
                </a:solidFill>
              </a:rPr>
              <a:t>buffoon</a:t>
            </a:r>
            <a:r>
              <a:rPr lang="en-US" sz="2400" dirty="0" smtClean="0"/>
              <a:t> in order to entertain their classmates.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2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10726"/>
            <a:ext cx="7378701" cy="1549401"/>
          </a:xfrm>
        </p:spPr>
        <p:txBody>
          <a:bodyPr/>
          <a:lstStyle/>
          <a:p>
            <a:r>
              <a:rPr lang="en-US" sz="3000" b="1" dirty="0" smtClean="0"/>
              <a:t>4. Controversial</a:t>
            </a:r>
            <a:r>
              <a:rPr lang="en-US" sz="3000" dirty="0" smtClean="0"/>
              <a:t>: arousing argument, dispute, or disagreement, arguable, debatable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7" name="Picture 6" descr="MM900174020-3 (dragged)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260127"/>
            <a:ext cx="3022600" cy="3270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6700" y="3591859"/>
            <a:ext cx="421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school board waited until all members were present before issuing the </a:t>
            </a:r>
            <a:r>
              <a:rPr lang="en-US" sz="2400" b="1" dirty="0" smtClean="0">
                <a:solidFill>
                  <a:srgbClr val="0000FF"/>
                </a:solidFill>
              </a:rPr>
              <a:t>controversial </a:t>
            </a:r>
            <a:r>
              <a:rPr lang="en-US" sz="2400" dirty="0" smtClean="0"/>
              <a:t>proposal to ban after-school programs.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00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711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5. Dishearten</a:t>
            </a:r>
            <a:r>
              <a:rPr lang="en-US" sz="3200" dirty="0" smtClean="0"/>
              <a:t>: to discourage, dismay, demoralize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83364" y="914400"/>
            <a:ext cx="7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Verb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1" y="1625600"/>
            <a:ext cx="3997774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6700" y="5943600"/>
            <a:ext cx="576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not let your low score on the math test </a:t>
            </a:r>
            <a:r>
              <a:rPr lang="en-US" sz="2400" b="1" dirty="0" smtClean="0">
                <a:solidFill>
                  <a:srgbClr val="0000FF"/>
                </a:solidFill>
              </a:rPr>
              <a:t>dishearten</a:t>
            </a:r>
            <a:r>
              <a:rPr lang="en-US" sz="2400" dirty="0" smtClean="0"/>
              <a:t> you.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32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6. Fruitless</a:t>
            </a:r>
            <a:r>
              <a:rPr lang="en-US" sz="3200" dirty="0" smtClean="0"/>
              <a:t>: not producing the desired results, unsuccessful; useless, unproductive, futile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4900" y="2921000"/>
            <a:ext cx="6515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their efforts to fight the infection with penicillin proved </a:t>
            </a:r>
            <a:r>
              <a:rPr lang="en-US" sz="2400" b="1" dirty="0" smtClean="0">
                <a:solidFill>
                  <a:srgbClr val="0000FF"/>
                </a:solidFill>
              </a:rPr>
              <a:t>fruitless</a:t>
            </a:r>
            <a:r>
              <a:rPr lang="en-US" sz="2400" dirty="0" smtClean="0"/>
              <a:t>, the doctors tried a different antibiotic.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5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7. Hostile</a:t>
            </a:r>
            <a:r>
              <a:rPr lang="en-US" sz="3200" dirty="0" smtClean="0"/>
              <a:t>: unfriendly; unfavorable; warlike, aggressive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133600"/>
            <a:ext cx="3863840" cy="3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1540" y="4032072"/>
            <a:ext cx="40433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Relations between the nations have been </a:t>
            </a:r>
            <a:r>
              <a:rPr lang="en-US" sz="2400" b="1" dirty="0" smtClean="0">
                <a:solidFill>
                  <a:srgbClr val="0000FF"/>
                </a:solidFill>
              </a:rPr>
              <a:t>hostile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for decades.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2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</p:spPr>
        <p:txBody>
          <a:bodyPr/>
          <a:lstStyle/>
          <a:p>
            <a:r>
              <a:rPr lang="en-US" sz="3200" b="1" dirty="0" smtClean="0"/>
              <a:t>8. Inflammable</a:t>
            </a:r>
            <a:r>
              <a:rPr lang="en-US" sz="3200" dirty="0" smtClean="0"/>
              <a:t>: easily set on fire, combustible, flammable; easily angered or aroused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032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4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29364" y="914400"/>
            <a:ext cx="12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Adjective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2260600"/>
            <a:ext cx="4389046" cy="383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1600"/>
            <a:ext cx="328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Always be cautious when using </a:t>
            </a:r>
            <a:r>
              <a:rPr lang="en-US" sz="2400" b="1" dirty="0" smtClean="0">
                <a:solidFill>
                  <a:srgbClr val="0000FF"/>
                </a:solidFill>
              </a:rPr>
              <a:t>inflammable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cleaning solvents.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75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766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Unit Four</vt:lpstr>
      <vt:lpstr>1 Alliance: a joining together for some common purpose; pact, coalition</vt:lpstr>
      <vt:lpstr>2. Bewilder: to puzzle completely, confuse, baffle, perplex</vt:lpstr>
      <vt:lpstr>3. Buffoon: a clown; a coarse, stupid person, fool</vt:lpstr>
      <vt:lpstr>4. Controversial: arousing argument, dispute, or disagreement, arguable, debatable</vt:lpstr>
      <vt:lpstr>5. Dishearten: to discourage, dismay, demoralize</vt:lpstr>
      <vt:lpstr>6. Fruitless: not producing the desired results, unsuccessful; useless, unproductive, futile</vt:lpstr>
      <vt:lpstr>7. Hostile: unfriendly; unfavorable; warlike, aggressive</vt:lpstr>
      <vt:lpstr>8. Inflammable: easily set on fire, combustible, flammable; easily angered or aroused</vt:lpstr>
      <vt:lpstr>9. Inflict: to give or cause something unpleasant, impose, deal out, visit upon</vt:lpstr>
      <vt:lpstr>10. Malignant: deadly, extremely harmful, lethal, evil; spiteful, malicious</vt:lpstr>
      <vt:lpstr>11. Mortify: to hurt someone’s feelings deeply; to cause embarrassment or humiliation; humiliate, embarrass</vt:lpstr>
      <vt:lpstr>12. Orthodox: in agreement with established or generally accepted beliefs or ways of doing things; traditional, customary</vt:lpstr>
      <vt:lpstr>13. Procure: to obtain through special effort; to bring about; gain, acquire</vt:lpstr>
      <vt:lpstr>14. Scurry: to run quickly, scamper, hurry</vt:lpstr>
      <vt:lpstr>15. Sodden: soaked with liquid or moisture, drenched; dull, expressionless, spiritless</vt:lpstr>
      <vt:lpstr>16. Spirited: full of life and vigor; courageous, lively, animated</vt:lpstr>
      <vt:lpstr>17. Virtual: having a certain force or effect in fact but not in name; so close as to be equivalent to the real thing, functioning as, equivalent to </vt:lpstr>
      <vt:lpstr>18. Void: adj. completely empty, vacant, bare; having no legal force or effect, invalid; n. empty or unfilled space; v. to cancel or nullify </vt:lpstr>
      <vt:lpstr>19. Wayward: disobedient, willful; unpredictable, capricious</vt:lpstr>
      <vt:lpstr>20. Wince: v. to draw back suddenly, as though in pain or fear, flinch, recoil; n. the act of drawing back in this way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Four</dc:title>
  <dc:creator>Administrator</dc:creator>
  <cp:lastModifiedBy>Administrator</cp:lastModifiedBy>
  <cp:revision>1</cp:revision>
  <dcterms:created xsi:type="dcterms:W3CDTF">2013-10-25T15:33:27Z</dcterms:created>
  <dcterms:modified xsi:type="dcterms:W3CDTF">2013-10-25T15:40:31Z</dcterms:modified>
</cp:coreProperties>
</file>